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rutiger 45 Light" panose="020B0300000000000000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62" y="18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D502F-21C3-4BA0-AF00-7AC0A5FA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898677-7298-4417-A60B-AADD554D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738D0F-60AB-4CCE-8953-BFAF33A2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AF409A-F3E9-4419-B3D7-44DA7AC9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130751-6552-4151-96CC-A6D47F03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01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56CF9-4902-43EF-A660-0B1946A4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A3A1DA-F786-4768-9467-7BD20DF16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5861BA-FC39-4CD5-B201-FF169EA1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B3A05-1114-491F-9949-D13FD824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467FF-D000-4E82-B698-C5B281C7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02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A3BF5A-55DE-48C7-9F8D-CF5F94672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6BBD18-BD22-4CE4-A4FB-52D10A4EF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C6DE38-3027-4505-895F-CF3CAC5D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0771E-0805-42DD-BADF-B01D847E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DDFC8-B6C1-4842-855E-956813F4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79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57120-A1CA-4BC9-B039-569A0016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80DF1-1687-45D1-AD3E-00D3DD81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FF056-C265-4470-8DFE-976DB383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BA5D3B-3548-4434-9829-E18BC7CE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E4DB50-12A5-4663-A7F6-58EE8CBC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02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BF293-1288-4E2F-B77B-1841B922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6D270-7F11-41F2-8FE5-CA9A1364C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9DC616-6865-406A-A54B-259FE065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31790C-EAE7-431D-88B1-F18875F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52F9F8-533B-4094-8F61-168E6D22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7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7D13-C0B0-484A-BC6C-2292C400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F1F88-A662-43AC-89B2-14E00893F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8B66D7-925B-4983-8000-1A5D01079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311B93-E8C3-4071-BEB5-F958BC60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C79F15-65ED-49B6-A3B2-309A666A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47F07C-18D6-4AEB-AA69-863EC4C7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0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510C5-BB4E-4D03-8248-9CDFD62C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1CDE1-D205-437D-8AF7-026B5833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BCC098-A4CF-46CD-ADD3-B369DEF28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465CC2-3A44-4D7F-90E5-A2F32D15D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4D59E5-FC2A-4FA9-A5BF-040C93447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8655D8-3E99-4462-B90D-14C29A10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00583A-4A5F-45FE-ABD1-37757C8A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07EF9A-0146-47A0-83A5-32C81791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21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582BA-6C1C-4980-AC39-3EA0FC37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DCCA1E-D1FC-4135-9D11-3531D5B9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02AD23-457F-4C28-BC2C-1DF893F1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62B62F-1D67-4EFC-A897-9BB27F98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42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337719-4701-4494-B35C-4071C74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69908F-C8E2-4949-A08A-69D4F821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2C594B-C21E-48E9-AA9E-72ACB02A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03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2FB14-F6CA-4203-B1E4-489A04E2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4AD3F-DF11-4849-AF10-11F8D4F6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D1AA63-A7EF-494E-818B-7DC0DE993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D5D9CE-E697-420F-8CA3-D012246A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ED1E73-D077-437A-94C2-F0641B56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11D33B-C057-4715-BE27-74BB754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1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11CEC-0C5F-48C4-A3A0-C606E2AD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229417-8F7E-4019-9A41-C1BBF0E75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85244-AB63-46B6-BFAF-E478C37C3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2C42AD-8E43-4654-8871-C5D945E9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21165E-EEAB-4356-80D9-5AA224D6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ADF1C2-BF8C-44B2-BEB0-276EE43C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6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CFB8E3-739B-4EC3-A642-6FDD350A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12ED27-998A-48C2-B3C7-9885A2EB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F7653B-0927-4941-80C1-89698E6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6D41-27AB-4D8B-B295-F4BE1D5A310D}" type="datetimeFigureOut">
              <a:rPr lang="de-DE" smtClean="0"/>
              <a:t>04.11.2022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66034-C0B0-4C38-B583-79B9ED85A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1B963-20B1-41AF-A2DB-511A44E30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3648-D19B-46A4-BECF-340D4CB119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5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DA2F887-A07C-2736-2418-34EEF6DA37A6}"/>
              </a:ext>
            </a:extLst>
          </p:cNvPr>
          <p:cNvGrpSpPr/>
          <p:nvPr/>
        </p:nvGrpSpPr>
        <p:grpSpPr>
          <a:xfrm>
            <a:off x="351604" y="162912"/>
            <a:ext cx="5891623" cy="6446301"/>
            <a:chOff x="6161854" y="84269"/>
            <a:chExt cx="5891623" cy="6446301"/>
          </a:xfrm>
        </p:grpSpPr>
        <p:sp>
          <p:nvSpPr>
            <p:cNvPr id="5" name="Titel 5">
              <a:extLst>
                <a:ext uri="{FF2B5EF4-FFF2-40B4-BE49-F238E27FC236}">
                  <a16:creationId xmlns:a16="http://schemas.microsoft.com/office/drawing/2014/main" id="{E8060F1E-D950-4585-7670-5D05E8B171B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67871" y="84269"/>
              <a:ext cx="5646786" cy="38273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110000"/>
                </a:lnSpc>
                <a:spcBef>
                  <a:spcPct val="0"/>
                </a:spcBef>
                <a:buNone/>
                <a:defRPr sz="2400" b="0" kern="1200">
                  <a:solidFill>
                    <a:schemeClr val="accent2"/>
                  </a:solidFill>
                  <a:latin typeface="Frutiger LT Com 65 Bold" panose="020B0803030504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B7F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Name Firma / Institution</a:t>
              </a:r>
            </a:p>
          </p:txBody>
        </p:sp>
        <p:sp>
          <p:nvSpPr>
            <p:cNvPr id="6" name="Textplatzhalter 13">
              <a:extLst>
                <a:ext uri="{FF2B5EF4-FFF2-40B4-BE49-F238E27FC236}">
                  <a16:creationId xmlns:a16="http://schemas.microsoft.com/office/drawing/2014/main" id="{7428DC1E-9443-B18F-43B4-88C02A4AE90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67871" y="427503"/>
              <a:ext cx="5829974" cy="2554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900"/>
                </a:spcAft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9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0000" indent="-180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6000" indent="-216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accent1"/>
                </a:buClr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2000" indent="-216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bg2"/>
                </a:buClr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Clr>
                  <a:schemeClr val="bg2"/>
                </a:buClr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9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de-DE" sz="1600" dirty="0">
                  <a:solidFill>
                    <a:srgbClr val="005B7F"/>
                  </a:solidFill>
                </a:rPr>
                <a:t>Für welches Produkt / Arbeitsfeld steht ihre Firma / Institution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platzhalter 6">
              <a:extLst>
                <a:ext uri="{FF2B5EF4-FFF2-40B4-BE49-F238E27FC236}">
                  <a16:creationId xmlns:a16="http://schemas.microsoft.com/office/drawing/2014/main" id="{8BF92E0C-89E0-0CC6-1B5A-CF60F88FC7E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161854" y="810236"/>
              <a:ext cx="5891623" cy="5720334"/>
            </a:xfrm>
            <a:prstGeom prst="rect">
              <a:avLst/>
            </a:prstGeom>
            <a:gradFill flip="none" rotWithShape="1">
              <a:gsLst>
                <a:gs pos="34000">
                  <a:srgbClr val="00779A">
                    <a:alpha val="95000"/>
                  </a:srgbClr>
                </a:gs>
                <a:gs pos="0">
                  <a:srgbClr val="014A6B">
                    <a:alpha val="95000"/>
                  </a:srgbClr>
                </a:gs>
                <a:gs pos="74000">
                  <a:srgbClr val="39C1CD">
                    <a:lumMod val="90000"/>
                    <a:lumOff val="10000"/>
                    <a:alpha val="95000"/>
                  </a:srgbClr>
                </a:gs>
                <a:gs pos="100000">
                  <a:srgbClr val="09B2AC">
                    <a:alpha val="9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 wrap="square" lIns="288000" tIns="288000" rIns="486000" bIns="288000" numCol="1" spcCol="36000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80" b="1" kern="1200">
                  <a:solidFill>
                    <a:schemeClr val="bg1"/>
                  </a:solidFill>
                  <a:latin typeface="Frutiger LT Com 55 Roman" panose="020B0503030504020204" pitchFamily="34" charset="0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60000" indent="-180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540000" indent="-180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16000" indent="-216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+mj-lt"/>
                <a:buAutoNum type="arabicPeriod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432000" indent="-216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+mj-lt"/>
                <a:buAutoNum type="arabicPeriod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648000" indent="-216000" algn="l" defTabSz="914400" rtl="0" eaLnBrk="1" latinLnBrk="0" hangingPunct="1">
                <a:lnSpc>
                  <a:spcPts val="1960"/>
                </a:lnSpc>
                <a:spcBef>
                  <a:spcPts val="0"/>
                </a:spcBef>
                <a:buClr>
                  <a:schemeClr val="bg1"/>
                </a:buClr>
                <a:buFont typeface="+mj-lt"/>
                <a:buAutoNum type="arabicPeriod"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Kompetenzen / </a:t>
              </a:r>
              <a:r>
                <a:rPr lang="de-DE" sz="1800" b="1" dirty="0">
                  <a:solidFill>
                    <a:prstClr val="white"/>
                  </a:solidFill>
                  <a:latin typeface="+mn-lt"/>
                </a:rPr>
                <a:t>A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rbeitsfelder</a:t>
              </a:r>
            </a:p>
            <a:p>
              <a:pPr marL="0" marR="0" lvl="1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—</a:t>
              </a:r>
              <a:endParaRPr lang="de-DE" dirty="0">
                <a:solidFill>
                  <a:prstClr val="white"/>
                </a:solidFill>
                <a:latin typeface="+mn-lt"/>
              </a:endParaRPr>
            </a:p>
            <a:p>
              <a:pPr lvl="3">
                <a:buClr>
                  <a:prstClr val="white"/>
                </a:buClr>
                <a:defRPr/>
              </a:pPr>
              <a:r>
                <a:rPr lang="de-DE" dirty="0">
                  <a:solidFill>
                    <a:prstClr val="white"/>
                  </a:solidFill>
                </a:rPr>
                <a:t>x</a:t>
              </a:r>
            </a:p>
            <a:p>
              <a:pPr lvl="3">
                <a:buClr>
                  <a:prstClr val="white"/>
                </a:buClr>
                <a:defRPr/>
              </a:pPr>
              <a:r>
                <a:rPr lang="de-DE" dirty="0">
                  <a:solidFill>
                    <a:prstClr val="white"/>
                  </a:solidFill>
                </a:rPr>
                <a:t>x</a:t>
              </a:r>
              <a:endParaRPr lang="de-DE" sz="1600" dirty="0">
                <a:solidFill>
                  <a:prstClr val="white"/>
                </a:solidFill>
              </a:endParaRPr>
            </a:p>
            <a:p>
              <a:pPr lvl="3">
                <a:buClr>
                  <a:prstClr val="white"/>
                </a:buClr>
                <a:defRPr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effectLst/>
                </a:rPr>
                <a:t>x</a:t>
              </a:r>
              <a:endParaRPr kumimoji="0" lang="de-DE" altLang="de-DE" sz="1100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de-DE" sz="1800" b="1" dirty="0">
                  <a:solidFill>
                    <a:prstClr val="white"/>
                  </a:solidFill>
                </a:rPr>
                <a:t>Das bieten wir</a:t>
              </a:r>
            </a:p>
            <a:p>
              <a:pPr lvl="1">
                <a:defRPr/>
              </a:pPr>
              <a:r>
                <a:rPr lang="de-DE" sz="1600" dirty="0">
                  <a:solidFill>
                    <a:prstClr val="white"/>
                  </a:solidFill>
                  <a:latin typeface="+mn-lt"/>
                </a:rPr>
                <a:t>—</a:t>
              </a:r>
            </a:p>
            <a:p>
              <a:pPr lvl="3">
                <a:buClr>
                  <a:prstClr val="white"/>
                </a:buClr>
                <a:defRPr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effectLst/>
                </a:rPr>
                <a:t>x</a:t>
              </a:r>
              <a:endParaRPr lang="de-DE" altLang="de-DE" sz="1600" dirty="0"/>
            </a:p>
            <a:p>
              <a:pPr lvl="3">
                <a:buClr>
                  <a:prstClr val="white"/>
                </a:buClr>
                <a:defRPr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effectLst/>
                </a:rPr>
                <a:t>X</a:t>
              </a:r>
            </a:p>
            <a:p>
              <a:pPr lvl="3">
                <a:buClr>
                  <a:prstClr val="white"/>
                </a:buClr>
                <a:defRPr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effectLst/>
                </a:rPr>
                <a:t>x</a:t>
              </a:r>
              <a:endParaRPr lang="de-DE" altLang="de-DE" sz="1100" dirty="0"/>
            </a:p>
            <a:p>
              <a:pPr lvl="3">
                <a:buClr>
                  <a:prstClr val="white"/>
                </a:buClr>
                <a:defRPr/>
              </a:pPr>
              <a:r>
                <a:rPr kumimoji="0" lang="de-DE" altLang="de-DE" sz="1400" b="0" i="0" u="none" strike="noStrike" cap="none" normalizeH="0" baseline="0" dirty="0">
                  <a:ln>
                    <a:noFill/>
                  </a:ln>
                  <a:effectLst/>
                </a:rPr>
                <a:t>x</a:t>
              </a:r>
              <a:endParaRPr kumimoji="0" lang="de-DE" altLang="de-DE" sz="1100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lvl="3">
                <a:buClr>
                  <a:prstClr val="white"/>
                </a:buClr>
                <a:defRPr/>
              </a:pPr>
              <a:r>
                <a:rPr lang="de-DE" dirty="0">
                  <a:solidFill>
                    <a:prstClr val="white"/>
                  </a:solidFill>
                </a:rPr>
                <a:t>x</a:t>
              </a:r>
            </a:p>
            <a:p>
              <a:pPr marL="0" lvl="3" indent="0">
                <a:buClr>
                  <a:prstClr val="white"/>
                </a:buClr>
                <a:buNone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Kontakt</a:t>
              </a: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AU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Max Mustermann</a:t>
              </a: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AU" dirty="0">
                  <a:solidFill>
                    <a:prstClr val="white"/>
                  </a:solidFill>
                </a:rPr>
                <a:t>Musterstraße 1, 00000 Stadt</a:t>
              </a: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AU" dirty="0">
                  <a:solidFill>
                    <a:prstClr val="white"/>
                  </a:solidFill>
                </a:rPr>
                <a:t>T. +49 xxxx</a:t>
              </a:r>
            </a:p>
            <a:p>
              <a:pPr marL="0" marR="0" lvl="3" indent="0" algn="l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lang="en-AU" dirty="0">
                  <a:solidFill>
                    <a:prstClr val="white"/>
                  </a:solidFill>
                </a:rPr>
                <a:t>xxxx@xxxx.de</a:t>
              </a:r>
              <a:endPara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868410A-67C3-7E14-6EFA-56CADFB3F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35681"/>
              </p:ext>
            </p:extLst>
          </p:nvPr>
        </p:nvGraphicFramePr>
        <p:xfrm>
          <a:off x="6548625" y="3343958"/>
          <a:ext cx="51805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0564">
                  <a:extLst>
                    <a:ext uri="{9D8B030D-6E8A-4147-A177-3AD203B41FA5}">
                      <a16:colId xmlns:a16="http://schemas.microsoft.com/office/drawing/2014/main" val="1444508350"/>
                    </a:ext>
                  </a:extLst>
                </a:gridCol>
              </a:tblGrid>
              <a:tr h="16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effectLst/>
                        </a:rPr>
                        <a:t>Kompetenzbereiche (Zutreffendes bitte ankreuzen):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95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Design POCT-Systeme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Anwender &amp; Bedarfsträger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Elektronik &amp; Signalverarbeitung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3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Werkzeugbau &amp; Formenbau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3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1219169">
                        <a:defRPr sz="3400">
                          <a:latin typeface="Frutiger 45 Light"/>
                          <a:ea typeface="Frutiger 45 Light"/>
                          <a:cs typeface="Frutiger 45 Light"/>
                          <a:sym typeface="Frutiger 45 Light"/>
                        </a:defRPr>
                      </a:pPr>
                      <a:r>
                        <a:rPr lang="de-DE" sz="1800" b="1" u="none" dirty="0"/>
                        <a:t>        </a:t>
                      </a:r>
                      <a:r>
                        <a:rPr lang="de-DE" sz="1800" b="1" u="sng" dirty="0"/>
                        <a:t>Technologien &amp; Fertigungstechnik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0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Bildungsträger (F&amp;E)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u="none" dirty="0"/>
                        <a:t>        </a:t>
                      </a:r>
                      <a:r>
                        <a:rPr lang="de-DE" sz="1800" b="1" u="sng" dirty="0"/>
                        <a:t>Gesellschaft &amp; Vernetzung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60235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5E4BD8C-DF15-4DE7-51A5-B65370B011A5}"/>
              </a:ext>
            </a:extLst>
          </p:cNvPr>
          <p:cNvGrpSpPr/>
          <p:nvPr/>
        </p:nvGrpSpPr>
        <p:grpSpPr>
          <a:xfrm>
            <a:off x="6644004" y="4038257"/>
            <a:ext cx="279918" cy="2468670"/>
            <a:chOff x="6475445" y="817213"/>
            <a:chExt cx="279918" cy="246867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72203ED-EBE7-EFD3-0FF2-4A11E7B1DE60}"/>
                </a:ext>
              </a:extLst>
            </p:cNvPr>
            <p:cNvSpPr/>
            <p:nvPr/>
          </p:nvSpPr>
          <p:spPr>
            <a:xfrm>
              <a:off x="6475445" y="817213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1C16C6D-BAF5-3B0B-42C4-A6FCCBD6BAFD}"/>
                </a:ext>
              </a:extLst>
            </p:cNvPr>
            <p:cNvSpPr/>
            <p:nvPr/>
          </p:nvSpPr>
          <p:spPr>
            <a:xfrm>
              <a:off x="6475445" y="1219276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D56F694-AF8A-4B1A-470B-32CB86B53815}"/>
                </a:ext>
              </a:extLst>
            </p:cNvPr>
            <p:cNvSpPr/>
            <p:nvPr/>
          </p:nvSpPr>
          <p:spPr>
            <a:xfrm>
              <a:off x="6475445" y="1566972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F0A1D8D-10E9-D4AF-4D91-A8450E133F9C}"/>
                </a:ext>
              </a:extLst>
            </p:cNvPr>
            <p:cNvSpPr/>
            <p:nvPr/>
          </p:nvSpPr>
          <p:spPr>
            <a:xfrm>
              <a:off x="6475445" y="1914668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074CF8B-55EB-CE82-6F19-0135E543A68C}"/>
                </a:ext>
              </a:extLst>
            </p:cNvPr>
            <p:cNvSpPr/>
            <p:nvPr/>
          </p:nvSpPr>
          <p:spPr>
            <a:xfrm>
              <a:off x="6475445" y="2310729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2548A926-4888-510F-200F-D2665A61547C}"/>
                </a:ext>
              </a:extLst>
            </p:cNvPr>
            <p:cNvSpPr/>
            <p:nvPr/>
          </p:nvSpPr>
          <p:spPr>
            <a:xfrm>
              <a:off x="6475445" y="2684398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7453F85-8017-0822-6283-CCC3FD4D4E7A}"/>
                </a:ext>
              </a:extLst>
            </p:cNvPr>
            <p:cNvSpPr/>
            <p:nvPr/>
          </p:nvSpPr>
          <p:spPr>
            <a:xfrm>
              <a:off x="6475445" y="3058067"/>
              <a:ext cx="279918" cy="227816"/>
            </a:xfrm>
            <a:prstGeom prst="rect">
              <a:avLst/>
            </a:prstGeom>
            <a:solidFill>
              <a:srgbClr val="006666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69F60024-CA0E-083C-2888-913C8CA69E06}"/>
              </a:ext>
            </a:extLst>
          </p:cNvPr>
          <p:cNvSpPr/>
          <p:nvPr/>
        </p:nvSpPr>
        <p:spPr>
          <a:xfrm>
            <a:off x="4124570" y="1032252"/>
            <a:ext cx="2118657" cy="966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Firmen-/ Instituts-Logo</a:t>
            </a:r>
            <a:r>
              <a:rPr lang="de-DE" dirty="0"/>
              <a:t>s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44B178C-8161-204B-E43E-09F502A7236B}"/>
              </a:ext>
            </a:extLst>
          </p:cNvPr>
          <p:cNvSpPr/>
          <p:nvPr/>
        </p:nvSpPr>
        <p:spPr>
          <a:xfrm>
            <a:off x="4124570" y="4581331"/>
            <a:ext cx="1996920" cy="1925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Beispielbild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A38CB85-6D6A-325E-EBD8-9AF12302C43B}"/>
              </a:ext>
            </a:extLst>
          </p:cNvPr>
          <p:cNvSpPr txBox="1"/>
          <p:nvPr/>
        </p:nvSpPr>
        <p:spPr>
          <a:xfrm>
            <a:off x="6583079" y="2577747"/>
            <a:ext cx="511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Wählen Sie bitte die passenden Kompetenzbereiche </a:t>
            </a:r>
          </a:p>
          <a:p>
            <a:r>
              <a:rPr lang="de-DE" dirty="0">
                <a:solidFill>
                  <a:srgbClr val="FF0000"/>
                </a:solidFill>
              </a:rPr>
              <a:t>für das Verzeichnis aus: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498E63D-7AF7-BC59-C2A8-BC5C04669ABD}"/>
              </a:ext>
            </a:extLst>
          </p:cNvPr>
          <p:cNvSpPr txBox="1"/>
          <p:nvPr/>
        </p:nvSpPr>
        <p:spPr>
          <a:xfrm>
            <a:off x="7451191" y="314812"/>
            <a:ext cx="42886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Bitte füllen Sie diese Maske aus.</a:t>
            </a:r>
          </a:p>
          <a:p>
            <a:pPr algn="ctr"/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dirty="0">
                <a:solidFill>
                  <a:srgbClr val="FF0000"/>
                </a:solidFill>
              </a:rPr>
              <a:t>Bitte senden Sie das Bild und das Logo 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zusätzlich als Extradatei mit.) </a:t>
            </a:r>
            <a:endParaRPr lang="de-DE" sz="2400" dirty="0">
              <a:solidFill>
                <a:srgbClr val="FF0000"/>
              </a:solidFill>
            </a:endParaRP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7CD61713-7E0E-6B31-15A3-391526F47A15}"/>
              </a:ext>
            </a:extLst>
          </p:cNvPr>
          <p:cNvCxnSpPr/>
          <p:nvPr/>
        </p:nvCxnSpPr>
        <p:spPr>
          <a:xfrm flipH="1">
            <a:off x="6644004" y="1189204"/>
            <a:ext cx="1333669" cy="877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DCA7EDE7-4149-8912-7D73-8B90184961EE}"/>
              </a:ext>
            </a:extLst>
          </p:cNvPr>
          <p:cNvCxnSpPr/>
          <p:nvPr/>
        </p:nvCxnSpPr>
        <p:spPr>
          <a:xfrm flipH="1">
            <a:off x="6644004" y="545644"/>
            <a:ext cx="6266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>
            <a:extLst>
              <a:ext uri="{FF2B5EF4-FFF2-40B4-BE49-F238E27FC236}">
                <a16:creationId xmlns:a16="http://schemas.microsoft.com/office/drawing/2014/main" id="{591D95A5-3BA1-CCD3-66CE-1F25A084F1AA}"/>
              </a:ext>
            </a:extLst>
          </p:cNvPr>
          <p:cNvSpPr txBox="1">
            <a:spLocks/>
          </p:cNvSpPr>
          <p:nvPr/>
        </p:nvSpPr>
        <p:spPr bwMode="gray">
          <a:xfrm>
            <a:off x="175764" y="677581"/>
            <a:ext cx="5721489" cy="6180419"/>
          </a:xfrm>
          <a:prstGeom prst="rect">
            <a:avLst/>
          </a:prstGeo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rgbClr val="39C1CD">
                  <a:lumMod val="90000"/>
                  <a:lumOff val="10000"/>
                  <a:alpha val="95000"/>
                </a:srgb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288000" tIns="288000" rIns="486000" bIns="288000" numCol="1" spcCol="360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1" kern="1200">
                <a:solidFill>
                  <a:schemeClr val="bg1"/>
                </a:solidFill>
                <a:latin typeface="Frutiger LT Com 55 Roman" panose="020B0503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sz="1800" b="1" dirty="0">
                <a:solidFill>
                  <a:prstClr val="white"/>
                </a:solidFill>
                <a:latin typeface="+mn-lt"/>
              </a:rPr>
              <a:t>Kompetenzen / Arbeitsfelder</a:t>
            </a:r>
          </a:p>
          <a:p>
            <a:pPr marL="0" marR="0" lvl="1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—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Voranalytische Probenvorbereitung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Integrierte Diagnostik &amp; Point-</a:t>
            </a:r>
            <a:r>
              <a:rPr lang="de-DE" dirty="0" err="1">
                <a:solidFill>
                  <a:prstClr val="white"/>
                </a:solidFill>
              </a:rPr>
              <a:t>of</a:t>
            </a:r>
            <a:r>
              <a:rPr lang="de-DE" dirty="0">
                <a:solidFill>
                  <a:prstClr val="white"/>
                </a:solidFill>
              </a:rPr>
              <a:t>-Care Tests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Medizinische Diagnostik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Umwelt-, Lebensmittel- und Getränkeanalytik</a:t>
            </a:r>
          </a:p>
          <a:p>
            <a:pPr marL="0" lvl="3" indent="0">
              <a:buClr>
                <a:prstClr val="white"/>
              </a:buClr>
              <a:buNone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3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800" b="1" dirty="0">
                <a:solidFill>
                  <a:prstClr val="white"/>
                </a:solidFill>
              </a:rPr>
              <a:t>Das bieten wir</a:t>
            </a:r>
          </a:p>
          <a:p>
            <a:pPr lvl="1">
              <a:defRPr/>
            </a:pPr>
            <a:r>
              <a:rPr lang="de-DE" sz="1600" dirty="0">
                <a:solidFill>
                  <a:prstClr val="white"/>
                </a:solidFill>
                <a:latin typeface="+mn-lt"/>
              </a:rPr>
              <a:t>—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Entwicklung und technische Integration der Probenvorbereitung in Testsysteme:</a:t>
            </a:r>
          </a:p>
          <a:p>
            <a:pPr lvl="4">
              <a:buClr>
                <a:prstClr val="white"/>
              </a:buClr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white"/>
                </a:solidFill>
              </a:rPr>
              <a:t>Zielisolierung und -anreicherung</a:t>
            </a:r>
          </a:p>
          <a:p>
            <a:pPr lvl="4">
              <a:buClr>
                <a:prstClr val="white"/>
              </a:buClr>
              <a:buFont typeface="Symbol" panose="05050102010706020507" pitchFamily="18" charset="2"/>
              <a:buChar char="-"/>
              <a:defRPr/>
            </a:pPr>
            <a:r>
              <a:rPr lang="de-DE" dirty="0" err="1">
                <a:solidFill>
                  <a:prstClr val="white"/>
                </a:solidFill>
              </a:rPr>
              <a:t>Lysetechniken</a:t>
            </a:r>
            <a:r>
              <a:rPr lang="de-DE" dirty="0">
                <a:solidFill>
                  <a:prstClr val="white"/>
                </a:solidFill>
              </a:rPr>
              <a:t> für Zellen und Viren</a:t>
            </a:r>
          </a:p>
          <a:p>
            <a:pPr lvl="4">
              <a:buClr>
                <a:prstClr val="white"/>
              </a:buClr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white"/>
                </a:solidFill>
              </a:rPr>
              <a:t>Inaktivierung von Inhibitoren</a:t>
            </a: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Entwicklung und Integration von benutzerfreundlichen </a:t>
            </a:r>
            <a:r>
              <a:rPr lang="de-DE" dirty="0" err="1">
                <a:solidFill>
                  <a:prstClr val="white"/>
                </a:solidFill>
              </a:rPr>
              <a:t>Assays</a:t>
            </a:r>
            <a:endParaRPr lang="de-DE" dirty="0">
              <a:solidFill>
                <a:prstClr val="white"/>
              </a:solidFill>
            </a:endParaRPr>
          </a:p>
          <a:p>
            <a:pPr lvl="3">
              <a:buClr>
                <a:prstClr val="white"/>
              </a:buClr>
              <a:defRPr/>
            </a:pPr>
            <a:r>
              <a:rPr lang="de-DE" dirty="0">
                <a:solidFill>
                  <a:prstClr val="white"/>
                </a:solidFill>
              </a:rPr>
              <a:t>Innovative Ansätze zur Assay-Integration</a:t>
            </a:r>
          </a:p>
          <a:p>
            <a:pPr marL="0" lvl="3" indent="0">
              <a:buClr>
                <a:prstClr val="white"/>
              </a:buClr>
              <a:buNone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0" marR="0" lvl="3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3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Contact</a:t>
            </a:r>
          </a:p>
          <a:p>
            <a:pPr marL="0" lvl="3" indent="0">
              <a:buClr>
                <a:prstClr val="white"/>
              </a:buClr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XXXX</a:t>
            </a:r>
          </a:p>
          <a:p>
            <a:pPr marL="0" lvl="3" indent="0">
              <a:buClr>
                <a:prstClr val="white"/>
              </a:buClr>
              <a:buNone/>
              <a:defRPr/>
            </a:pPr>
            <a:r>
              <a:rPr lang="en-US" dirty="0" err="1">
                <a:solidFill>
                  <a:prstClr val="white"/>
                </a:solidFill>
              </a:rPr>
              <a:t>Abteilung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Diagnostik</a:t>
            </a:r>
            <a:endParaRPr lang="en-US" dirty="0">
              <a:solidFill>
                <a:prstClr val="white"/>
              </a:solidFill>
            </a:endParaRPr>
          </a:p>
          <a:p>
            <a:pPr marL="0" lvl="3" indent="0">
              <a:buClr>
                <a:prstClr val="white"/>
              </a:buClr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T.: </a:t>
            </a:r>
            <a:r>
              <a:rPr lang="en-US" dirty="0" err="1">
                <a:solidFill>
                  <a:prstClr val="white"/>
                </a:solidFill>
              </a:rPr>
              <a:t>xxxx</a:t>
            </a:r>
            <a:endParaRPr lang="en-US" dirty="0">
              <a:solidFill>
                <a:prstClr val="white"/>
              </a:solidFill>
            </a:endParaRPr>
          </a:p>
          <a:p>
            <a:pPr marL="0" lvl="3" indent="0">
              <a:buClr>
                <a:prstClr val="white"/>
              </a:buClr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M.: XXXX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2240E281-773C-511C-8DDF-4D0F5439789B}"/>
              </a:ext>
            </a:extLst>
          </p:cNvPr>
          <p:cNvSpPr txBox="1">
            <a:spLocks/>
          </p:cNvSpPr>
          <p:nvPr/>
        </p:nvSpPr>
        <p:spPr bwMode="gray">
          <a:xfrm>
            <a:off x="394077" y="-6788"/>
            <a:ext cx="5437188" cy="661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Fraunhofer IZI </a:t>
            </a:r>
          </a:p>
          <a:p>
            <a:pPr lvl="0">
              <a:spcBef>
                <a:spcPts val="0"/>
              </a:spcBef>
              <a:spcAft>
                <a:spcPts val="1900"/>
              </a:spcAft>
              <a:defRPr/>
            </a:pPr>
            <a:r>
              <a:rPr lang="de-DE" sz="1600" dirty="0">
                <a:solidFill>
                  <a:srgbClr val="005B7F"/>
                </a:solidFill>
                <a:latin typeface="+mn-lt"/>
              </a:rPr>
              <a:t>Probenvorbereitung &amp; integrierte </a:t>
            </a:r>
            <a:r>
              <a:rPr lang="de-DE" sz="1600" dirty="0" err="1">
                <a:solidFill>
                  <a:srgbClr val="005B7F"/>
                </a:solidFill>
                <a:latin typeface="+mn-lt"/>
              </a:rPr>
              <a:t>Assays</a:t>
            </a:r>
            <a:endParaRPr lang="de-DE" sz="1600" dirty="0">
              <a:solidFill>
                <a:srgbClr val="005B7F"/>
              </a:solidFill>
              <a:latin typeface="+mn-lt"/>
            </a:endParaRPr>
          </a:p>
        </p:txBody>
      </p:sp>
      <p:pic>
        <p:nvPicPr>
          <p:cNvPr id="1026" name="Picture 2" descr="Fraunhofer">
            <a:extLst>
              <a:ext uri="{FF2B5EF4-FFF2-40B4-BE49-F238E27FC236}">
                <a16:creationId xmlns:a16="http://schemas.microsoft.com/office/drawing/2014/main" id="{6A6F0F6B-3507-892D-A591-9C492A02D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1193" r="41836"/>
          <a:stretch/>
        </p:blipFill>
        <p:spPr bwMode="auto">
          <a:xfrm>
            <a:off x="3927890" y="826452"/>
            <a:ext cx="1936369" cy="5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8A737A-75EB-4D39-95E4-61B34E31C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r="14441" b="2950"/>
          <a:stretch/>
        </p:blipFill>
        <p:spPr>
          <a:xfrm>
            <a:off x="3718649" y="4975794"/>
            <a:ext cx="2112616" cy="1859557"/>
          </a:xfrm>
          <a:prstGeom prst="rect">
            <a:avLst/>
          </a:prstGeom>
        </p:spPr>
      </p:pic>
      <p:graphicFrame>
        <p:nvGraphicFramePr>
          <p:cNvPr id="20" name="Tabelle 12">
            <a:extLst>
              <a:ext uri="{FF2B5EF4-FFF2-40B4-BE49-F238E27FC236}">
                <a16:creationId xmlns:a16="http://schemas.microsoft.com/office/drawing/2014/main" id="{AA816267-3D11-43BD-B011-3D2B18A669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8625" y="3343958"/>
          <a:ext cx="51805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0564">
                  <a:extLst>
                    <a:ext uri="{9D8B030D-6E8A-4147-A177-3AD203B41FA5}">
                      <a16:colId xmlns:a16="http://schemas.microsoft.com/office/drawing/2014/main" val="1444508350"/>
                    </a:ext>
                  </a:extLst>
                </a:gridCol>
              </a:tblGrid>
              <a:tr h="16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effectLst/>
                        </a:rPr>
                        <a:t>Kompetenzbereiche (zutreffendes bitte ankreuzen):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95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X     </a:t>
                      </a:r>
                      <a:r>
                        <a:rPr lang="de-DE" sz="1800" b="1" u="sng" dirty="0"/>
                        <a:t>Design POCT-Systeme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Anwender &amp; Bedarfsträger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Elektronik &amp; Signalverarbeitung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3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Werkzeugbau &amp; Formenbau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3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1219169">
                        <a:defRPr sz="3400">
                          <a:latin typeface="Frutiger 45 Light"/>
                          <a:ea typeface="Frutiger 45 Light"/>
                          <a:cs typeface="Frutiger 45 Light"/>
                          <a:sym typeface="Frutiger 45 Light"/>
                        </a:defRPr>
                      </a:pPr>
                      <a:r>
                        <a:rPr lang="de-DE" sz="1800" b="1" u="none" dirty="0"/>
                        <a:t>        </a:t>
                      </a:r>
                      <a:r>
                        <a:rPr lang="de-DE" sz="1800" b="1" u="sng" dirty="0"/>
                        <a:t>Technologien &amp; Fertigungstechnik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0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        </a:t>
                      </a:r>
                      <a:r>
                        <a:rPr lang="de-DE" sz="1800" b="1" u="sng" dirty="0"/>
                        <a:t>Bildungsträger (F&amp;E)</a:t>
                      </a:r>
                    </a:p>
                  </a:txBody>
                  <a:tcPr>
                    <a:solidFill>
                      <a:srgbClr val="006666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u="none" dirty="0"/>
                        <a:t>        </a:t>
                      </a:r>
                      <a:r>
                        <a:rPr lang="de-DE" sz="1800" b="1" u="sng" dirty="0"/>
                        <a:t>Gesellschaft &amp; Vernetzung</a:t>
                      </a:r>
                    </a:p>
                  </a:txBody>
                  <a:tcPr>
                    <a:solidFill>
                      <a:srgbClr val="00666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60235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F261DB16-B1D7-4784-A0CC-87C3E9514571}"/>
              </a:ext>
            </a:extLst>
          </p:cNvPr>
          <p:cNvSpPr txBox="1"/>
          <p:nvPr/>
        </p:nvSpPr>
        <p:spPr>
          <a:xfrm>
            <a:off x="6664749" y="457120"/>
            <a:ext cx="5064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0000"/>
                </a:solidFill>
              </a:rPr>
              <a:t>Beispielseite</a:t>
            </a:r>
          </a:p>
        </p:txBody>
      </p:sp>
    </p:spTree>
    <p:extLst>
      <p:ext uri="{BB962C8B-B14F-4D97-AF65-F5344CB8AC3E}">
        <p14:creationId xmlns:p14="http://schemas.microsoft.com/office/powerpoint/2010/main" val="177636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Breitbild</PresentationFormat>
  <Paragraphs>69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Symbol</vt:lpstr>
      <vt:lpstr>Calibri</vt:lpstr>
      <vt:lpstr>Arial</vt:lpstr>
      <vt:lpstr>Frutiger 45 Light</vt:lpstr>
      <vt:lpstr>Times New Roman</vt:lpstr>
      <vt:lpstr>Wingdings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Kuhlmeier, Dirk</dc:creator>
  <cp:lastModifiedBy>Grunert, Michaela</cp:lastModifiedBy>
  <cp:revision>27</cp:revision>
  <dcterms:created xsi:type="dcterms:W3CDTF">2022-09-07T12:05:21Z</dcterms:created>
  <dcterms:modified xsi:type="dcterms:W3CDTF">2022-11-04T09:27:39Z</dcterms:modified>
</cp:coreProperties>
</file>